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HN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B97784E-0BB8-4764-8324-23E5D4B3151B}" type="datetimeFigureOut">
              <a:rPr lang="es-HN" smtClean="0"/>
              <a:pPr/>
              <a:t>03/06/2015</a:t>
            </a:fld>
            <a:endParaRPr lang="es-HN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HN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07ACD35-3680-4E6A-B5CF-08E1A1A0561A}" type="slidenum">
              <a:rPr lang="es-HN" smtClean="0"/>
              <a:pPr/>
              <a:t>‹Nº›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428596" y="2204864"/>
            <a:ext cx="8072494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UNIDAD  DE  SUPERVISION  Y </a:t>
            </a:r>
            <a:r>
              <a:rPr lang="es-ES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CONTROL </a:t>
            </a:r>
            <a: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LOCAL</a:t>
            </a:r>
            <a:br>
              <a:rPr lang="es-E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s-MX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Verdana" pitchFamily="34" charset="0"/>
              </a:rPr>
              <a:t>U S C L</a:t>
            </a:r>
            <a:br>
              <a:rPr lang="es-MX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Verdana" pitchFamily="34" charset="0"/>
              </a:rPr>
            </a:br>
            <a:endParaRPr lang="es-MX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Verdana" pitchFamily="34" charset="0"/>
            </a:endParaRPr>
          </a:p>
          <a:p>
            <a:pPr algn="ctr"/>
            <a:r>
              <a:rPr lang="es-MX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Verdana" pitchFamily="34" charset="0"/>
              </a:rPr>
              <a:t/>
            </a:r>
            <a:br>
              <a:rPr lang="es-MX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Verdana" pitchFamily="34" charset="0"/>
              </a:rPr>
            </a:br>
            <a:r>
              <a:rPr lang="es-MX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/>
                <a:latin typeface="Verdana" pitchFamily="34" charset="0"/>
              </a:rPr>
              <a:t>SIGUATEPEQUE, HONDURAS</a:t>
            </a:r>
            <a:endParaRPr lang="es-HN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87976"/>
            <a:ext cx="1224136" cy="147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rIoAnToInE\Pictures\Pictures\LGPictures\CAM016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4240"/>
            <a:ext cx="8208912" cy="615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83569" y="5059923"/>
            <a:ext cx="374441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4000" b="1" dirty="0" smtClean="0">
                <a:ln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HONDURAS</a:t>
            </a:r>
            <a:endParaRPr lang="es-ES" sz="4000" b="1" dirty="0">
              <a:ln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82119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829576" cy="4525963"/>
          </a:xfrm>
        </p:spPr>
        <p:txBody>
          <a:bodyPr/>
          <a:lstStyle/>
          <a:p>
            <a:pPr algn="just" eaLnBrk="1" hangingPunct="1"/>
            <a:r>
              <a:rPr lang="es-ES" sz="2200" b="1" dirty="0" smtClean="0"/>
              <a:t>Es una instancia que se constituye con el propósito de que la Municipalidad esté enterada de la situación de prestación de los servicios dentro del ámbito de su competencia.</a:t>
            </a:r>
            <a:endParaRPr lang="es-ES" sz="1600" b="1" dirty="0" smtClean="0"/>
          </a:p>
          <a:p>
            <a:pPr algn="just" eaLnBrk="1" hangingPunct="1"/>
            <a:endParaRPr lang="es-ES" sz="1800" b="1" dirty="0" smtClean="0"/>
          </a:p>
          <a:p>
            <a:pPr algn="just" eaLnBrk="1" hangingPunct="1"/>
            <a:r>
              <a:rPr lang="es-ES" sz="2400" b="1" dirty="0" smtClean="0"/>
              <a:t>La USCL debe mantener un enlace permanente con el Ente Regulador de los Servicios de Agua y Saneamiento (ERSAPS).</a:t>
            </a:r>
          </a:p>
          <a:p>
            <a:pPr algn="just" eaLnBrk="1" hangingPunct="1"/>
            <a:endParaRPr lang="es-ES" sz="2400" b="1" dirty="0" smtClean="0"/>
          </a:p>
          <a:p>
            <a:pPr algn="just" eaLnBrk="1" hangingPunct="1"/>
            <a:r>
              <a:rPr lang="es-ES" sz="2400" b="1" dirty="0" smtClean="0"/>
              <a:t>La organización de la USCL se basa en una amplia </a:t>
            </a:r>
            <a:r>
              <a:rPr lang="es-ES" sz="2400" b="1" u="sng" dirty="0" smtClean="0"/>
              <a:t>participación ciudadana y un voluntariado</a:t>
            </a:r>
          </a:p>
          <a:p>
            <a:pPr algn="just" eaLnBrk="1" hangingPunct="1">
              <a:buFont typeface="Wingdings" pitchFamily="2" charset="2"/>
              <a:buChar char="§"/>
            </a:pPr>
            <a:endParaRPr lang="es-ES" sz="2400" b="1" dirty="0" smtClean="0"/>
          </a:p>
          <a:p>
            <a:pPr algn="just" eaLnBrk="1" hangingPunct="1">
              <a:buFont typeface="Wingdings" pitchFamily="2" charset="2"/>
              <a:buChar char="§"/>
            </a:pPr>
            <a:endParaRPr lang="es-ES" sz="1600" b="1" dirty="0" smtClean="0"/>
          </a:p>
          <a:p>
            <a:pPr algn="just" eaLnBrk="1" hangingPunct="1"/>
            <a:endParaRPr lang="es-ES" sz="1800" b="1" dirty="0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800" dirty="0" smtClean="0"/>
              <a:t>Generalidades de la USCL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395536" y="3140968"/>
            <a:ext cx="8229600" cy="3096344"/>
          </a:xfrm>
        </p:spPr>
        <p:txBody>
          <a:bodyPr>
            <a:normAutofit/>
          </a:bodyPr>
          <a:lstStyle/>
          <a:p>
            <a:r>
              <a:rPr lang="es-ES" sz="2800" dirty="0"/>
              <a:t>Capítulo I OBJETIVOS</a:t>
            </a:r>
            <a:r>
              <a:rPr lang="es-HN" sz="2800" dirty="0"/>
              <a:t> </a:t>
            </a:r>
            <a:r>
              <a:rPr lang="es-ES" sz="2800" dirty="0"/>
              <a:t>: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58246" cy="2643206"/>
          </a:xfrm>
        </p:spPr>
        <p:txBody>
          <a:bodyPr>
            <a:normAutofit fontScale="90000"/>
          </a:bodyPr>
          <a:lstStyle/>
          <a:p>
            <a:pPr algn="l"/>
            <a:r>
              <a:rPr lang="es-ES" sz="2900" dirty="0" smtClean="0">
                <a:solidFill>
                  <a:schemeClr val="accent1">
                    <a:lumMod val="75000"/>
                  </a:schemeClr>
                </a:solidFill>
              </a:rPr>
              <a:t>LEY MARCO DEL SECTOR AGUA Y SANEAMIENTO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400" dirty="0" smtClean="0"/>
              <a:t>Consideraciones: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700" dirty="0" smtClean="0"/>
              <a:t> </a:t>
            </a:r>
            <a:r>
              <a:rPr lang="es-ES" sz="2200" dirty="0" smtClean="0"/>
              <a:t>Es necesario readecuar el marco legal e institucional del sector APS, a efecto de mejorar la planificación, regulación y prestación de los servicios con amplia participación de los sectores sociales</a:t>
            </a:r>
            <a:r>
              <a:rPr lang="es-ES" dirty="0" smtClean="0"/>
              <a:t>.</a:t>
            </a:r>
            <a:r>
              <a:rPr lang="es-ES" sz="4800" dirty="0" smtClean="0"/>
              <a:t> </a:t>
            </a:r>
            <a:endParaRPr lang="es-HN" dirty="0"/>
          </a:p>
        </p:txBody>
      </p:sp>
      <p:sp>
        <p:nvSpPr>
          <p:cNvPr id="5" name="4 Rectángulo"/>
          <p:cNvSpPr/>
          <p:nvPr/>
        </p:nvSpPr>
        <p:spPr>
          <a:xfrm>
            <a:off x="642910" y="3645024"/>
            <a:ext cx="82153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 startAt="5"/>
            </a:pPr>
            <a:r>
              <a:rPr lang="es-ES" sz="2400" dirty="0" smtClean="0"/>
              <a:t>Fortalecer la gobernabilidad en la gestión de los servicios de APS, mediante la asignación de funciones, competencias y responsabilidades, propiciando la participación ciudadana</a:t>
            </a:r>
          </a:p>
          <a:p>
            <a:pPr marL="457200" indent="-457200">
              <a:buFontTx/>
              <a:buAutoNum type="arabicParenR" startAt="5"/>
            </a:pPr>
            <a:r>
              <a:rPr lang="es-ES" sz="2400" dirty="0" smtClean="0"/>
              <a:t>Establecer condiciones de Regulación y Control técnico de quienes construyen u operan sistemas           APS.</a:t>
            </a:r>
          </a:p>
          <a:p>
            <a:pPr marL="457200" indent="-457200">
              <a:buAutoNum type="arabicParenR" startAt="5"/>
            </a:pPr>
            <a:endParaRPr lang="es-HN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 fontScale="62500" lnSpcReduction="20000"/>
          </a:bodyPr>
          <a:lstStyle/>
          <a:p>
            <a:pPr lvl="1" algn="just">
              <a:lnSpc>
                <a:spcPct val="80000"/>
              </a:lnSpc>
              <a:spcBef>
                <a:spcPts val="500"/>
              </a:spcBef>
              <a:spcAft>
                <a:spcPts val="500"/>
              </a:spcAft>
              <a:buFont typeface="Wingdings" pitchFamily="2" charset="2"/>
              <a:buNone/>
            </a:pPr>
            <a:endParaRPr lang="es-ES" sz="2600" dirty="0"/>
          </a:p>
          <a:p>
            <a:pPr>
              <a:lnSpc>
                <a:spcPct val="120000"/>
              </a:lnSpc>
            </a:pPr>
            <a:r>
              <a:rPr lang="es-ES" sz="3200" b="1" dirty="0"/>
              <a:t>REGULACIÓN: </a:t>
            </a:r>
            <a:r>
              <a:rPr lang="es-ES" sz="3200" dirty="0"/>
              <a:t>Facultad del ente para </a:t>
            </a:r>
            <a:r>
              <a:rPr lang="es-ES" sz="3200" dirty="0">
                <a:solidFill>
                  <a:srgbClr val="FF3300"/>
                </a:solidFill>
              </a:rPr>
              <a:t>aplicar criterios y normas en relación a las técnicas y ordenanzas municipales</a:t>
            </a:r>
            <a:r>
              <a:rPr lang="es-ES" sz="3200" dirty="0"/>
              <a:t> que </a:t>
            </a:r>
            <a:r>
              <a:rPr lang="es-ES" sz="3200" dirty="0">
                <a:solidFill>
                  <a:srgbClr val="FF3300"/>
                </a:solidFill>
              </a:rPr>
              <a:t>se apliquen</a:t>
            </a:r>
            <a:r>
              <a:rPr lang="es-ES" sz="3200" dirty="0"/>
              <a:t> al ámbito de los servicios de APS, y </a:t>
            </a:r>
            <a:r>
              <a:rPr lang="es-ES" sz="3200" dirty="0">
                <a:solidFill>
                  <a:srgbClr val="FF3300"/>
                </a:solidFill>
              </a:rPr>
              <a:t>la eficiencia de la gestión y la calidad del agua en la prestación de los servicios</a:t>
            </a:r>
            <a:r>
              <a:rPr lang="es-ES" sz="3200" dirty="0"/>
              <a:t>; respecto al régimen tarifario y sostenibilidad financiera, que estimule y obligue a los prestadores a mejorar los servicios mediante el logro progresivo de metas técnicas, económicas, sanitarias y ambientales; </a:t>
            </a:r>
          </a:p>
          <a:p>
            <a:pPr>
              <a:lnSpc>
                <a:spcPct val="120000"/>
              </a:lnSpc>
            </a:pPr>
            <a:endParaRPr lang="es-ES" sz="3200" dirty="0"/>
          </a:p>
          <a:p>
            <a:pPr>
              <a:lnSpc>
                <a:spcPct val="120000"/>
              </a:lnSpc>
            </a:pPr>
            <a:r>
              <a:rPr lang="es-ES" sz="3200" b="1" dirty="0"/>
              <a:t>CONTROL: </a:t>
            </a:r>
            <a:r>
              <a:rPr lang="es-ES" sz="3200" dirty="0">
                <a:solidFill>
                  <a:srgbClr val="FF3300"/>
                </a:solidFill>
              </a:rPr>
              <a:t>Seguimiento y evaluación de la gestión de los prestadores</a:t>
            </a:r>
            <a:r>
              <a:rPr lang="es-ES" sz="3200" dirty="0"/>
              <a:t> en el mejoramiento de los servicios y el logro de las metas técnicas, económicas, sanitarias y ambientales, mediante indicadores objetivamente medibles de la gestión y sus resultados. </a:t>
            </a:r>
          </a:p>
          <a:p>
            <a:pPr>
              <a:lnSpc>
                <a:spcPct val="80000"/>
              </a:lnSpc>
            </a:pPr>
            <a:endParaRPr lang="es-ES" sz="3200" dirty="0"/>
          </a:p>
          <a:p>
            <a:pPr algn="just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endParaRPr lang="es-ES" sz="3200" dirty="0"/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571604" y="285728"/>
            <a:ext cx="5929354" cy="1011222"/>
          </a:xfrm>
        </p:spPr>
        <p:txBody>
          <a:bodyPr>
            <a:normAutofit fontScale="90000"/>
          </a:bodyPr>
          <a:lstStyle/>
          <a:p>
            <a:r>
              <a:rPr lang="es-ES" sz="3200" dirty="0" smtClean="0"/>
              <a:t>La Ley Cap</a:t>
            </a:r>
            <a:r>
              <a:rPr lang="es-ES" sz="3200" dirty="0"/>
              <a:t>. I </a:t>
            </a:r>
            <a:r>
              <a:rPr lang="es-ES" sz="3200" dirty="0" err="1"/>
              <a:t>I</a:t>
            </a:r>
            <a:r>
              <a:rPr lang="es-ES" sz="3200" dirty="0"/>
              <a:t> DEFINICIONES</a:t>
            </a:r>
            <a:r>
              <a:rPr lang="es-HN" sz="3200" dirty="0"/>
              <a:t> </a:t>
            </a:r>
            <a:r>
              <a:rPr lang="es-ES" sz="3200" dirty="0"/>
              <a:t>: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50006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sz="2800" b="1" dirty="0" smtClean="0"/>
              <a:t>ARTICULO 13. </a:t>
            </a:r>
            <a:r>
              <a:rPr lang="es-ES" sz="2800" dirty="0" smtClean="0">
                <a:solidFill>
                  <a:srgbClr val="FF3300"/>
                </a:solidFill>
              </a:rPr>
              <a:t>El ERSAPS tendrá las atribuciones</a:t>
            </a:r>
            <a:r>
              <a:rPr lang="es-ES" sz="2800" dirty="0" smtClean="0"/>
              <a:t>: </a:t>
            </a:r>
          </a:p>
          <a:p>
            <a:pPr>
              <a:buNone/>
            </a:pPr>
            <a:endParaRPr lang="es-ES" sz="2800" dirty="0" smtClean="0"/>
          </a:p>
          <a:p>
            <a:pPr lvl="1">
              <a:buNone/>
            </a:pPr>
            <a:r>
              <a:rPr lang="es-ES" sz="2400" dirty="0" smtClean="0"/>
              <a:t>1) </a:t>
            </a:r>
            <a:r>
              <a:rPr lang="es-ES" sz="2400" dirty="0" smtClean="0">
                <a:solidFill>
                  <a:srgbClr val="FF3300"/>
                </a:solidFill>
              </a:rPr>
              <a:t>Cumplir y hacer cumplir</a:t>
            </a:r>
            <a:r>
              <a:rPr lang="es-ES" sz="2400" dirty="0" smtClean="0"/>
              <a:t> la presente Ley, su Reglamento y las regulaciones ambientales, de salud y otras que se apliquen en el ámbito de su competencia; </a:t>
            </a:r>
          </a:p>
          <a:p>
            <a:pPr lvl="1">
              <a:buNone/>
            </a:pPr>
            <a:r>
              <a:rPr lang="es-ES" sz="2400" dirty="0" smtClean="0"/>
              <a:t>2) </a:t>
            </a:r>
            <a:r>
              <a:rPr lang="es-ES" sz="2400" dirty="0" smtClean="0">
                <a:solidFill>
                  <a:srgbClr val="FF3300"/>
                </a:solidFill>
              </a:rPr>
              <a:t>Promover la eficiencia</a:t>
            </a:r>
            <a:r>
              <a:rPr lang="es-ES" sz="2400" dirty="0" smtClean="0"/>
              <a:t> en las actividades de </a:t>
            </a:r>
            <a:r>
              <a:rPr lang="es-ES" sz="2400" dirty="0" smtClean="0">
                <a:solidFill>
                  <a:srgbClr val="FF3300"/>
                </a:solidFill>
              </a:rPr>
              <a:t>prestación.</a:t>
            </a:r>
            <a:r>
              <a:rPr lang="es-ES" sz="2400" dirty="0" smtClean="0"/>
              <a:t> </a:t>
            </a:r>
          </a:p>
          <a:p>
            <a:pPr lvl="1">
              <a:buNone/>
            </a:pPr>
            <a:r>
              <a:rPr lang="es-ES" sz="2400" dirty="0" smtClean="0"/>
              <a:t>3) </a:t>
            </a:r>
            <a:r>
              <a:rPr lang="es-ES" sz="2400" dirty="0" smtClean="0">
                <a:solidFill>
                  <a:srgbClr val="FF3300"/>
                </a:solidFill>
              </a:rPr>
              <a:t>Establecer normas, criterios de eficiencia</a:t>
            </a:r>
            <a:r>
              <a:rPr lang="es-ES" sz="2400" dirty="0" smtClean="0"/>
              <a:t>, indicadores y modelos representativos </a:t>
            </a:r>
            <a:r>
              <a:rPr lang="es-ES" sz="2400" dirty="0" smtClean="0">
                <a:solidFill>
                  <a:srgbClr val="FF3300"/>
                </a:solidFill>
              </a:rPr>
              <a:t>para evaluar</a:t>
            </a:r>
            <a:r>
              <a:rPr lang="es-ES" sz="2400" dirty="0" smtClean="0"/>
              <a:t> la gestión técnica, ambiental, financiera y administrativa de los prestadores </a:t>
            </a:r>
          </a:p>
          <a:p>
            <a:pPr lvl="1">
              <a:buNone/>
            </a:pPr>
            <a:r>
              <a:rPr lang="es-ES" sz="2400" dirty="0" smtClean="0"/>
              <a:t>4) </a:t>
            </a:r>
            <a:r>
              <a:rPr lang="es-ES" sz="2400" dirty="0" smtClean="0">
                <a:solidFill>
                  <a:srgbClr val="FF3300"/>
                </a:solidFill>
              </a:rPr>
              <a:t>Mantener un registro público</a:t>
            </a:r>
            <a:r>
              <a:rPr lang="es-ES" sz="2400" dirty="0" smtClean="0"/>
              <a:t> de la información presentada por los prestadores; </a:t>
            </a:r>
          </a:p>
          <a:p>
            <a:pPr lvl="1">
              <a:buNone/>
            </a:pPr>
            <a:r>
              <a:rPr lang="es-ES" sz="2400" dirty="0" smtClean="0"/>
              <a:t>5) Elaborar el </a:t>
            </a:r>
            <a:r>
              <a:rPr lang="es-ES" sz="2400" dirty="0" smtClean="0">
                <a:solidFill>
                  <a:srgbClr val="FF3300"/>
                </a:solidFill>
              </a:rPr>
              <a:t>modelo de reglamento de servicio</a:t>
            </a:r>
            <a:r>
              <a:rPr lang="es-ES" sz="2400" dirty="0" smtClean="0"/>
              <a:t> que </a:t>
            </a:r>
            <a:r>
              <a:rPr lang="es-ES" sz="2400" dirty="0" smtClean="0">
                <a:solidFill>
                  <a:srgbClr val="FF3300"/>
                </a:solidFill>
              </a:rPr>
              <a:t>regule</a:t>
            </a:r>
            <a:r>
              <a:rPr lang="es-ES" sz="2400" dirty="0" smtClean="0"/>
              <a:t> las relaciones entre los prestadores y los usuarios; </a:t>
            </a:r>
          </a:p>
          <a:p>
            <a:endParaRPr lang="es-HN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930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 Ley Cap. III </a:t>
            </a: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MARCO INSTITUCIONAL</a:t>
            </a:r>
            <a:r>
              <a:rPr kumimoji="0" lang="es-E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HN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S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s-H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62316"/>
          </a:xfrm>
        </p:spPr>
        <p:txBody>
          <a:bodyPr>
            <a:normAutofit fontScale="92500"/>
          </a:bodyPr>
          <a:lstStyle/>
          <a:p>
            <a:pPr lvl="1">
              <a:buFont typeface="Wingdings" pitchFamily="2" charset="2"/>
              <a:buNone/>
            </a:pPr>
            <a:r>
              <a:rPr lang="es-ES" sz="2400" dirty="0" smtClean="0"/>
              <a:t>6) </a:t>
            </a:r>
            <a:r>
              <a:rPr lang="es-ES" sz="2400" dirty="0" smtClean="0">
                <a:solidFill>
                  <a:srgbClr val="FF3300"/>
                </a:solidFill>
              </a:rPr>
              <a:t>Velar por los derechos de los usuarios</a:t>
            </a:r>
            <a:r>
              <a:rPr lang="es-ES" sz="2400" dirty="0" smtClean="0"/>
              <a:t> en lo relativo a prestación y cobro de servicios cuando no hayan sido resueltos por las instancias respectivas. Todo prestador deberá contar con una oficina de atención a usuarios .</a:t>
            </a:r>
          </a:p>
          <a:p>
            <a:pPr lvl="1">
              <a:buFont typeface="Wingdings" pitchFamily="2" charset="2"/>
              <a:buNone/>
            </a:pPr>
            <a:r>
              <a:rPr lang="es-ES" sz="2400" dirty="0" smtClean="0"/>
              <a:t>7) </a:t>
            </a:r>
            <a:r>
              <a:rPr lang="es-ES" sz="2400" dirty="0" smtClean="0">
                <a:solidFill>
                  <a:srgbClr val="FF3300"/>
                </a:solidFill>
              </a:rPr>
              <a:t>Conciliar</a:t>
            </a:r>
            <a:r>
              <a:rPr lang="es-ES" sz="2400" dirty="0" smtClean="0"/>
              <a:t> y en su caso </a:t>
            </a:r>
            <a:r>
              <a:rPr lang="es-ES" sz="2400" dirty="0" smtClean="0">
                <a:solidFill>
                  <a:srgbClr val="FF3300"/>
                </a:solidFill>
              </a:rPr>
              <a:t>arbitrar los conflictos</a:t>
            </a:r>
            <a:r>
              <a:rPr lang="es-ES" sz="2400" dirty="0" smtClean="0"/>
              <a:t> que se susciten entre municipalidades, entre éstas y los prestadores de servicio y entre estos mismos, y entre los prestadores y los usuarios; </a:t>
            </a:r>
          </a:p>
          <a:p>
            <a:pPr lvl="1">
              <a:buFont typeface="Wingdings" pitchFamily="2" charset="2"/>
              <a:buNone/>
            </a:pPr>
            <a:r>
              <a:rPr lang="es-ES" sz="2400" dirty="0" smtClean="0"/>
              <a:t>8) </a:t>
            </a:r>
            <a:r>
              <a:rPr lang="es-ES" sz="2400" dirty="0" smtClean="0">
                <a:solidFill>
                  <a:srgbClr val="FF3300"/>
                </a:solidFill>
              </a:rPr>
              <a:t>Aplicar sanciones e intervenciones por incumplimientos o violaciones a las normas</a:t>
            </a:r>
            <a:r>
              <a:rPr lang="es-ES" sz="2400" dirty="0" smtClean="0"/>
              <a:t> de la presente Ley y de sus disposiciones reglamentarias, bajo los procedimientos legales establecidos; </a:t>
            </a:r>
          </a:p>
          <a:p>
            <a:endParaRPr lang="es-HN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800" dirty="0" smtClean="0"/>
              <a:t>Cap. III </a:t>
            </a:r>
            <a:r>
              <a:rPr lang="es-ES" dirty="0" smtClean="0"/>
              <a:t>MARCO INSTITUCIONAL</a:t>
            </a:r>
            <a:r>
              <a:rPr lang="es-ES" sz="6000" dirty="0" smtClean="0"/>
              <a:t> </a:t>
            </a:r>
            <a:r>
              <a:rPr lang="es-HN" sz="4800" dirty="0" smtClean="0"/>
              <a:t> </a:t>
            </a:r>
            <a:r>
              <a:rPr lang="es-ES" sz="4800" dirty="0" smtClean="0"/>
              <a:t>:</a:t>
            </a:r>
            <a:endParaRPr lang="es-HN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" dirty="0" smtClean="0"/>
              <a:t>Estará formado por </a:t>
            </a:r>
            <a:r>
              <a:rPr lang="es-ES" u="sng" dirty="0" smtClean="0"/>
              <a:t>tres Ciudadanos </a:t>
            </a:r>
            <a:r>
              <a:rPr lang="es-ES" dirty="0" smtClean="0"/>
              <a:t>de </a:t>
            </a:r>
            <a:r>
              <a:rPr lang="es-ES" u="sng" dirty="0" smtClean="0"/>
              <a:t>reconocida Honorabilidad, y trayectoria de colaboración en acciones de desarrollo comunitario. (Directorio de la USCL),</a:t>
            </a:r>
            <a:r>
              <a:rPr lang="es-ES" sz="2200" dirty="0" smtClean="0"/>
              <a:t>de preferencia con conocimiento en calidad del agua, administración y operación y mantenimiento de los servicios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endParaRPr lang="es-ES" dirty="0" smtClean="0"/>
          </a:p>
          <a:p>
            <a:pPr algn="just">
              <a:lnSpc>
                <a:spcPct val="90000"/>
              </a:lnSpc>
            </a:pPr>
            <a:r>
              <a:rPr lang="es-ES" dirty="0" smtClean="0"/>
              <a:t>Un Técnico en Regulación y Control, para apoyar</a:t>
            </a:r>
          </a:p>
          <a:p>
            <a:pPr marL="109728" indent="0" algn="just">
              <a:lnSpc>
                <a:spcPct val="90000"/>
              </a:lnSpc>
              <a:buNone/>
            </a:pPr>
            <a:r>
              <a:rPr lang="es-ES" dirty="0" smtClean="0"/>
              <a:t> la recopilación de información y en la capacitación de los prestadores.</a:t>
            </a:r>
          </a:p>
          <a:p>
            <a:pPr algn="just">
              <a:lnSpc>
                <a:spcPct val="90000"/>
              </a:lnSpc>
            </a:pPr>
            <a:endParaRPr lang="es-ES" dirty="0" smtClean="0"/>
          </a:p>
          <a:p>
            <a:pPr algn="just">
              <a:lnSpc>
                <a:spcPct val="90000"/>
              </a:lnSpc>
            </a:pPr>
            <a:r>
              <a:rPr lang="es-ES" dirty="0" smtClean="0"/>
              <a:t>Es necesaria una amplia participación de los miembros de las Organizaciones de la Sociedad civil.</a:t>
            </a:r>
          </a:p>
          <a:p>
            <a:pPr algn="just">
              <a:lnSpc>
                <a:spcPct val="90000"/>
              </a:lnSpc>
            </a:pPr>
            <a:endParaRPr lang="es-ES" dirty="0" smtClean="0"/>
          </a:p>
          <a:p>
            <a:endParaRPr lang="es-HN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ES" sz="3800" dirty="0" smtClean="0"/>
              <a:t>¿Quiénes forman parte de la USCL?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" dirty="0" smtClean="0"/>
              <a:t>Informar a la Corporación Municipal y al ERSAPS sobre la calidad de los servicios de agua y saneamiento que se están prestando dentro del termino Municipal.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" dirty="0" smtClean="0"/>
              <a:t>Implementar el sistema de información sectorial y el registro publico de prestadores a nivel Municipal.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" dirty="0" smtClean="0"/>
              <a:t>Implementar el registro de organizaciones sectoriales a nivel Municipal.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" dirty="0" smtClean="0"/>
              <a:t>Informar a la Corporación Municipal y al ERSAPS sobre el cumplimiento de los acuerdos de prestación de los servicios entre los operadores y los usuarios.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" dirty="0" smtClean="0"/>
              <a:t>Atender reclamos de los usuarios no atendidos por los prestadores.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557808"/>
            <a:ext cx="8401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¿Cuáles </a:t>
            </a:r>
            <a:r>
              <a:rPr lang="es-ES" dirty="0" smtClean="0"/>
              <a:t>son </a:t>
            </a:r>
            <a:r>
              <a:rPr lang="es-ES" dirty="0" smtClean="0"/>
              <a:t>las Funciones de la USCL?</a:t>
            </a:r>
            <a:endParaRPr lang="es-HN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 smtClean="0"/>
              <a:t>Sostenibilidad en la calidad de los servicios de agua y saneamiento para mejorar la calidad de vida de los usuarios, para lo cual requiere la participación de:</a:t>
            </a:r>
          </a:p>
          <a:p>
            <a:pPr lvl="2">
              <a:buFont typeface="Wingdings" pitchFamily="2" charset="2"/>
              <a:buChar char="ü"/>
            </a:pPr>
            <a:r>
              <a:rPr lang="es-HN" dirty="0" smtClean="0"/>
              <a:t>La </a:t>
            </a:r>
            <a:r>
              <a:rPr lang="es-HN" sz="2400" b="1" dirty="0" smtClean="0"/>
              <a:t>comunidad organizada </a:t>
            </a:r>
            <a:r>
              <a:rPr lang="es-HN" dirty="0" smtClean="0"/>
              <a:t>que supervise la prestación de los servicios</a:t>
            </a:r>
          </a:p>
          <a:p>
            <a:pPr lvl="2">
              <a:buFont typeface="Wingdings" pitchFamily="2" charset="2"/>
              <a:buChar char="ü"/>
            </a:pPr>
            <a:r>
              <a:rPr lang="es-HN" dirty="0" smtClean="0"/>
              <a:t>Intervención de las </a:t>
            </a:r>
            <a:r>
              <a:rPr lang="es-HN" sz="2400" b="1" dirty="0" smtClean="0"/>
              <a:t>autoridades,</a:t>
            </a:r>
            <a:r>
              <a:rPr lang="es-HN" dirty="0" smtClean="0"/>
              <a:t> promulgando leyes y asignando presupuestos a las instancias de planificación y control</a:t>
            </a:r>
          </a:p>
          <a:p>
            <a:pPr lvl="2">
              <a:buFont typeface="Wingdings" pitchFamily="2" charset="2"/>
              <a:buChar char="ü"/>
            </a:pPr>
            <a:r>
              <a:rPr lang="es-HN" dirty="0" smtClean="0"/>
              <a:t>Aporte de la </a:t>
            </a:r>
            <a:r>
              <a:rPr lang="es-HN" sz="2400" b="1" dirty="0" smtClean="0"/>
              <a:t>academia</a:t>
            </a:r>
            <a:r>
              <a:rPr lang="es-HN" dirty="0" smtClean="0"/>
              <a:t>, a través de la formación de profesionales que propongan soluciones efectivas.</a:t>
            </a:r>
          </a:p>
          <a:p>
            <a:pPr lvl="2">
              <a:buFont typeface="Wingdings" pitchFamily="2" charset="2"/>
              <a:buChar char="ü"/>
            </a:pPr>
            <a:endParaRPr lang="es-HN" dirty="0" smtClean="0"/>
          </a:p>
          <a:p>
            <a:pPr marL="109728" indent="0">
              <a:buNone/>
            </a:pPr>
            <a:endParaRPr lang="es-HN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HN" dirty="0" smtClean="0"/>
              <a:t>Situación actual </a:t>
            </a:r>
            <a:r>
              <a:rPr lang="es-HN" dirty="0" smtClean="0"/>
              <a:t>de </a:t>
            </a:r>
            <a:r>
              <a:rPr lang="es-HN" dirty="0" smtClean="0"/>
              <a:t>las USCL en Honduras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39913132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</TotalTime>
  <Words>757</Words>
  <Application>Microsoft Office PowerPoint</Application>
  <PresentationFormat>Presentación en pantalla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Concurrencia</vt:lpstr>
      <vt:lpstr>Presentación de PowerPoint</vt:lpstr>
      <vt:lpstr>Generalidades de la USCL</vt:lpstr>
      <vt:lpstr>LEY MARCO DEL SECTOR AGUA Y SANEAMIENTO Consideraciones:  Es necesario readecuar el marco legal e institucional del sector APS, a efecto de mejorar la planificación, regulación y prestación de los servicios con amplia participación de los sectores sociales. </vt:lpstr>
      <vt:lpstr>La Ley Cap. I I DEFINICIONES :</vt:lpstr>
      <vt:lpstr>Presentación de PowerPoint</vt:lpstr>
      <vt:lpstr>Cap. III MARCO INSTITUCIONAL  :</vt:lpstr>
      <vt:lpstr>¿Quiénes forman parte de la USCL?</vt:lpstr>
      <vt:lpstr>¿Cuáles son las Funciones de la USCL?</vt:lpstr>
      <vt:lpstr>Situación actual de las USCL en Honduras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DE SEGUIMIENTO Y CONTROL LOCAL</dc:title>
  <dc:creator>Aida Gloria Echeverria M.</dc:creator>
  <cp:lastModifiedBy>chelesiosky69@hotmail.com</cp:lastModifiedBy>
  <cp:revision>24</cp:revision>
  <dcterms:created xsi:type="dcterms:W3CDTF">2010-01-15T12:52:12Z</dcterms:created>
  <dcterms:modified xsi:type="dcterms:W3CDTF">2015-06-03T21:36:55Z</dcterms:modified>
</cp:coreProperties>
</file>